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5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B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3D7-056E-4ADD-96AE-E8C94E6BEAC1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78254-4FCC-4A33-BCB7-04C60C3CA2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0172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3D7-056E-4ADD-96AE-E8C94E6BEAC1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78254-4FCC-4A33-BCB7-04C60C3CA2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3916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3D7-056E-4ADD-96AE-E8C94E6BEAC1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78254-4FCC-4A33-BCB7-04C60C3CA2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43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3D7-056E-4ADD-96AE-E8C94E6BEAC1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78254-4FCC-4A33-BCB7-04C60C3CA2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2455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3D7-056E-4ADD-96AE-E8C94E6BEAC1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78254-4FCC-4A33-BCB7-04C60C3CA2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1893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3D7-056E-4ADD-96AE-E8C94E6BEAC1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78254-4FCC-4A33-BCB7-04C60C3CA2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4272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3D7-056E-4ADD-96AE-E8C94E6BEAC1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78254-4FCC-4A33-BCB7-04C60C3CA2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4135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3D7-056E-4ADD-96AE-E8C94E6BEAC1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78254-4FCC-4A33-BCB7-04C60C3CA2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1355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3D7-056E-4ADD-96AE-E8C94E6BEAC1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78254-4FCC-4A33-BCB7-04C60C3CA2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25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3D7-056E-4ADD-96AE-E8C94E6BEAC1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78254-4FCC-4A33-BCB7-04C60C3CA2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4558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3D7-056E-4ADD-96AE-E8C94E6BEAC1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78254-4FCC-4A33-BCB7-04C60C3CA2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2236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3D3D7-056E-4ADD-96AE-E8C94E6BEAC1}" type="datetimeFigureOut">
              <a:rPr lang="en-GB" smtClean="0"/>
              <a:t>08/12/2021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78254-4FCC-4A33-BCB7-04C60C3CA2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0390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sexhighways.org/highway-schemes-and-developments/local-highway-panel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6056" y="2115879"/>
            <a:ext cx="10061944" cy="1010093"/>
          </a:xfrm>
        </p:spPr>
        <p:txBody>
          <a:bodyPr>
            <a:normAutofit/>
          </a:bodyPr>
          <a:lstStyle/>
          <a:p>
            <a:pPr algn="l"/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 Highways Panel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6056" y="3251163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VAS/SID - Briefing</a:t>
            </a:r>
          </a:p>
          <a:p>
            <a:pPr algn="l"/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September 2021</a:t>
            </a:r>
          </a:p>
        </p:txBody>
      </p:sp>
    </p:spTree>
    <p:extLst>
      <p:ext uri="{BB962C8B-B14F-4D97-AF65-F5344CB8AC3E}">
        <p14:creationId xmlns:p14="http://schemas.microsoft.com/office/powerpoint/2010/main" val="1339278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3099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8627526-B9A3-4E68-879E-F75CE9F12CA9}"/>
              </a:ext>
            </a:extLst>
          </p:cNvPr>
          <p:cNvSpPr/>
          <p:nvPr/>
        </p:nvSpPr>
        <p:spPr>
          <a:xfrm>
            <a:off x="8866908" y="1224972"/>
            <a:ext cx="3149746" cy="3735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Vehicular Activated Signs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Speed Indicator Devices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6810" y="1679945"/>
            <a:ext cx="10154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What is a VAS or a SID?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773" y="2626790"/>
            <a:ext cx="4410075" cy="23336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8126" y="1224973"/>
            <a:ext cx="2132383" cy="454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53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5A2099E-9B48-456D-A47A-309862177057}"/>
              </a:ext>
            </a:extLst>
          </p:cNvPr>
          <p:cNvSpPr txBox="1"/>
          <p:nvPr/>
        </p:nvSpPr>
        <p:spPr>
          <a:xfrm>
            <a:off x="786810" y="1679945"/>
            <a:ext cx="10154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What has changed in the policy?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7BDE45-6728-4B9F-8DD6-DC93968C13E2}"/>
              </a:ext>
            </a:extLst>
          </p:cNvPr>
          <p:cNvSpPr/>
          <p:nvPr/>
        </p:nvSpPr>
        <p:spPr>
          <a:xfrm>
            <a:off x="654689" y="1974944"/>
            <a:ext cx="1100526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2000" i="1" dirty="0">
              <a:solidFill>
                <a:srgbClr val="38A8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‘Parishes’ (including District/Borough and City) can now choose to buy their own VAS or SID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Non-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Parished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Areas will continue to use the LHP process and follow the LHP in place District/Borough or the City can choose to fund one in the non-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parished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areas. Locality Budget could also be used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LHP can only fund if the speeding issue is significant (10mph over average over the limit) and proven by a speed survey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Any signs on the network which fall into disrepair can be replaced by the Parishes if they wish to (licenced)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Any signs beyond their serviceable life will be removed from the network</a:t>
            </a:r>
          </a:p>
        </p:txBody>
      </p:sp>
    </p:spTree>
    <p:extLst>
      <p:ext uri="{BB962C8B-B14F-4D97-AF65-F5344CB8AC3E}">
        <p14:creationId xmlns:p14="http://schemas.microsoft.com/office/powerpoint/2010/main" val="3032238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5A2099E-9B48-456D-A47A-309862177057}"/>
              </a:ext>
            </a:extLst>
          </p:cNvPr>
          <p:cNvSpPr txBox="1"/>
          <p:nvPr/>
        </p:nvSpPr>
        <p:spPr>
          <a:xfrm>
            <a:off x="786810" y="1679945"/>
            <a:ext cx="10154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Why have we changed the policy?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7BDE45-6728-4B9F-8DD6-DC93968C13E2}"/>
              </a:ext>
            </a:extLst>
          </p:cNvPr>
          <p:cNvSpPr/>
          <p:nvPr/>
        </p:nvSpPr>
        <p:spPr>
          <a:xfrm>
            <a:off x="673739" y="2305615"/>
            <a:ext cx="110052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1" u="none" strike="noStrike" kern="1200" cap="none" spc="0" normalizeH="0" baseline="0" noProof="0" dirty="0">
              <a:ln>
                <a:noFill/>
              </a:ln>
              <a:solidFill>
                <a:srgbClr val="38A8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To give more opportunities to Parishes where speeding is just perceived.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To reduce the Revenue burden of maintaining 500+ VAS on the Network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To remove from the ECC assets those which are either no longer needed or are beyond repair</a:t>
            </a:r>
          </a:p>
        </p:txBody>
      </p:sp>
    </p:spTree>
    <p:extLst>
      <p:ext uri="{BB962C8B-B14F-4D97-AF65-F5344CB8AC3E}">
        <p14:creationId xmlns:p14="http://schemas.microsoft.com/office/powerpoint/2010/main" val="50869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5A2099E-9B48-456D-A47A-309862177057}"/>
              </a:ext>
            </a:extLst>
          </p:cNvPr>
          <p:cNvSpPr txBox="1"/>
          <p:nvPr/>
        </p:nvSpPr>
        <p:spPr>
          <a:xfrm>
            <a:off x="786810" y="1679945"/>
            <a:ext cx="10154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Where parishes can install them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7BDE45-6728-4B9F-8DD6-DC93968C13E2}"/>
              </a:ext>
            </a:extLst>
          </p:cNvPr>
          <p:cNvSpPr/>
          <p:nvPr/>
        </p:nvSpPr>
        <p:spPr>
          <a:xfrm>
            <a:off x="673739" y="2305615"/>
            <a:ext cx="110052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1" u="none" strike="noStrike" kern="1200" cap="none" spc="0" normalizeH="0" baseline="0" noProof="0" dirty="0">
              <a:ln>
                <a:noFill/>
              </a:ln>
              <a:solidFill>
                <a:srgbClr val="38A8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Parish funded – any site which meets the basic siting criteria all listed on the website – examples below: -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Sited 70 metres within the speed limit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Speed limit must be in place more than 12 months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edge of the sign must be inset at least 450mm from edge of carriageway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within 70 metres of another VAS or flashing equipment such as zebra crossing</a:t>
            </a:r>
          </a:p>
        </p:txBody>
      </p:sp>
    </p:spTree>
    <p:extLst>
      <p:ext uri="{BB962C8B-B14F-4D97-AF65-F5344CB8AC3E}">
        <p14:creationId xmlns:p14="http://schemas.microsoft.com/office/powerpoint/2010/main" val="475803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5A2099E-9B48-456D-A47A-309862177057}"/>
              </a:ext>
            </a:extLst>
          </p:cNvPr>
          <p:cNvSpPr txBox="1"/>
          <p:nvPr/>
        </p:nvSpPr>
        <p:spPr>
          <a:xfrm>
            <a:off x="786810" y="1679945"/>
            <a:ext cx="10154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do parishes/districts/boroughs/cities apply?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7BDE45-6728-4B9F-8DD6-DC93968C13E2}"/>
              </a:ext>
            </a:extLst>
          </p:cNvPr>
          <p:cNvSpPr/>
          <p:nvPr/>
        </p:nvSpPr>
        <p:spPr>
          <a:xfrm>
            <a:off x="673739" y="2305615"/>
            <a:ext cx="110052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1" u="none" strike="noStrike" kern="1200" cap="none" spc="0" normalizeH="0" baseline="0" noProof="0" dirty="0">
              <a:ln>
                <a:noFill/>
              </a:ln>
              <a:solidFill>
                <a:srgbClr val="38A8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</a:t>
            </a:r>
            <a:r>
              <a:rPr lang="en-GB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Parished</a:t>
            </a:r>
            <a:r>
              <a:rPr lang="en-GB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apply via LHP process (All can apply this way)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Parish Applications to pay themselves - Check the website for the criteria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Applications via a Licence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Include all elements of the criteria in your application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 photos of the location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 on a map where you would like the sign to be installed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it going on an existing post or a new post?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Once installed remember to tell us so we can electrically test it for you every 5 years  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141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5A2099E-9B48-456D-A47A-309862177057}"/>
              </a:ext>
            </a:extLst>
          </p:cNvPr>
          <p:cNvSpPr txBox="1"/>
          <p:nvPr/>
        </p:nvSpPr>
        <p:spPr>
          <a:xfrm>
            <a:off x="786810" y="1679945"/>
            <a:ext cx="10154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do parishes/districts/boroughs/cities apply?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7BDE45-6728-4B9F-8DD6-DC93968C13E2}"/>
              </a:ext>
            </a:extLst>
          </p:cNvPr>
          <p:cNvSpPr/>
          <p:nvPr/>
        </p:nvSpPr>
        <p:spPr>
          <a:xfrm>
            <a:off x="673739" y="2305615"/>
            <a:ext cx="110052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1" u="none" strike="noStrike" kern="1200" cap="none" spc="0" normalizeH="0" baseline="0" noProof="0" dirty="0">
              <a:ln>
                <a:noFill/>
              </a:ln>
              <a:solidFill>
                <a:srgbClr val="38A8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Non-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Parished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to apply via LHP process (All can apply this way)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Parish Applications to pay themselves - Check the website for the criteria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Applications via a Licence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Include all elements of the criteria in your application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Take photos of the location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Mark on a map where you would like the sign to be installed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Is it going on an existing post or a new post?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Once installed remember to tell us so we can electrically test it for you every 5 years  </a:t>
            </a:r>
          </a:p>
        </p:txBody>
      </p:sp>
    </p:spTree>
    <p:extLst>
      <p:ext uri="{BB962C8B-B14F-4D97-AF65-F5344CB8AC3E}">
        <p14:creationId xmlns:p14="http://schemas.microsoft.com/office/powerpoint/2010/main" val="22624037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5A2099E-9B48-456D-A47A-309862177057}"/>
              </a:ext>
            </a:extLst>
          </p:cNvPr>
          <p:cNvSpPr txBox="1"/>
          <p:nvPr/>
        </p:nvSpPr>
        <p:spPr>
          <a:xfrm>
            <a:off x="786810" y="1679945"/>
            <a:ext cx="10154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Process for the licence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DDBDA5E-3071-4F13-9A4A-53A65E863459}"/>
              </a:ext>
            </a:extLst>
          </p:cNvPr>
          <p:cNvGrpSpPr/>
          <p:nvPr/>
        </p:nvGrpSpPr>
        <p:grpSpPr>
          <a:xfrm>
            <a:off x="619125" y="2450480"/>
            <a:ext cx="10963275" cy="2879975"/>
            <a:chOff x="409574" y="2069479"/>
            <a:chExt cx="11025189" cy="3733482"/>
          </a:xfrm>
        </p:grpSpPr>
        <p:sp>
          <p:nvSpPr>
            <p:cNvPr id="4" name="Rounded Rectangle 4">
              <a:extLst>
                <a:ext uri="{FF2B5EF4-FFF2-40B4-BE49-F238E27FC236}">
                  <a16:creationId xmlns:a16="http://schemas.microsoft.com/office/drawing/2014/main" id="{C7378153-6226-4838-B200-8D00C7B8BD55}"/>
                </a:ext>
              </a:extLst>
            </p:cNvPr>
            <p:cNvSpPr/>
            <p:nvPr/>
          </p:nvSpPr>
          <p:spPr>
            <a:xfrm>
              <a:off x="409574" y="2119355"/>
              <a:ext cx="2450080" cy="1462645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 w="3175">
              <a:solidFill>
                <a:schemeClr val="tx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/>
                <a:t>Investigation</a:t>
              </a:r>
            </a:p>
            <a:p>
              <a:pPr algn="ctr"/>
              <a:r>
                <a:rPr lang="en-GB" sz="2000" dirty="0">
                  <a:solidFill>
                    <a:schemeClr val="tx1"/>
                  </a:solidFill>
                </a:rPr>
                <a:t>Requestor to check Website Criteria</a:t>
              </a:r>
            </a:p>
          </p:txBody>
        </p:sp>
        <p:sp>
          <p:nvSpPr>
            <p:cNvPr id="5" name="Rounded Rectangle 5">
              <a:extLst>
                <a:ext uri="{FF2B5EF4-FFF2-40B4-BE49-F238E27FC236}">
                  <a16:creationId xmlns:a16="http://schemas.microsoft.com/office/drawing/2014/main" id="{8730D800-5C9C-4531-BF67-D5632356D9E1}"/>
                </a:ext>
              </a:extLst>
            </p:cNvPr>
            <p:cNvSpPr/>
            <p:nvPr/>
          </p:nvSpPr>
          <p:spPr>
            <a:xfrm>
              <a:off x="3221657" y="2119355"/>
              <a:ext cx="2538759" cy="153278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 w="3175">
              <a:solidFill>
                <a:schemeClr val="tx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/>
                <a:t>Requestor can ask their HLO for advice before applying</a:t>
              </a:r>
            </a:p>
          </p:txBody>
        </p:sp>
        <p:sp>
          <p:nvSpPr>
            <p:cNvPr id="8" name="Right Arrow 6">
              <a:extLst>
                <a:ext uri="{FF2B5EF4-FFF2-40B4-BE49-F238E27FC236}">
                  <a16:creationId xmlns:a16="http://schemas.microsoft.com/office/drawing/2014/main" id="{80CEF3E3-52A6-41A8-8540-912D24404739}"/>
                </a:ext>
              </a:extLst>
            </p:cNvPr>
            <p:cNvSpPr/>
            <p:nvPr/>
          </p:nvSpPr>
          <p:spPr>
            <a:xfrm>
              <a:off x="2679586" y="2603164"/>
              <a:ext cx="760640" cy="580572"/>
            </a:xfrm>
            <a:prstGeom prst="rightArrow">
              <a:avLst/>
            </a:prstGeom>
            <a:solidFill>
              <a:srgbClr val="2EEA5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9" name="Rounded Rectangle 7">
              <a:extLst>
                <a:ext uri="{FF2B5EF4-FFF2-40B4-BE49-F238E27FC236}">
                  <a16:creationId xmlns:a16="http://schemas.microsoft.com/office/drawing/2014/main" id="{E1455DF0-8E3F-47BB-A620-E11214084AF3}"/>
                </a:ext>
              </a:extLst>
            </p:cNvPr>
            <p:cNvSpPr/>
            <p:nvPr/>
          </p:nvSpPr>
          <p:spPr>
            <a:xfrm>
              <a:off x="6134100" y="2119355"/>
              <a:ext cx="2450080" cy="1590978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 w="3175">
              <a:solidFill>
                <a:schemeClr val="tx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/>
                <a:t>Send Licence application</a:t>
              </a:r>
              <a:endParaRPr lang="en-GB" sz="2000" dirty="0"/>
            </a:p>
          </p:txBody>
        </p:sp>
        <p:sp>
          <p:nvSpPr>
            <p:cNvPr id="10" name="Rounded Rectangle 8">
              <a:extLst>
                <a:ext uri="{FF2B5EF4-FFF2-40B4-BE49-F238E27FC236}">
                  <a16:creationId xmlns:a16="http://schemas.microsoft.com/office/drawing/2014/main" id="{AE86558C-69B9-40CB-83B7-059CFE7DA194}"/>
                </a:ext>
              </a:extLst>
            </p:cNvPr>
            <p:cNvSpPr/>
            <p:nvPr/>
          </p:nvSpPr>
          <p:spPr>
            <a:xfrm>
              <a:off x="8836429" y="2069479"/>
              <a:ext cx="2598334" cy="1582665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 w="3175">
              <a:solidFill>
                <a:schemeClr val="tx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/>
                <a:t>Licence Approved by Essex Highways</a:t>
              </a:r>
            </a:p>
          </p:txBody>
        </p:sp>
        <p:sp>
          <p:nvSpPr>
            <p:cNvPr id="11" name="Right Arrow 9">
              <a:extLst>
                <a:ext uri="{FF2B5EF4-FFF2-40B4-BE49-F238E27FC236}">
                  <a16:creationId xmlns:a16="http://schemas.microsoft.com/office/drawing/2014/main" id="{7DD53097-DFF6-4CEA-AD65-3A535528D953}"/>
                </a:ext>
              </a:extLst>
            </p:cNvPr>
            <p:cNvSpPr/>
            <p:nvPr/>
          </p:nvSpPr>
          <p:spPr>
            <a:xfrm>
              <a:off x="5547407" y="2603164"/>
              <a:ext cx="760640" cy="580572"/>
            </a:xfrm>
            <a:prstGeom prst="rightArrow">
              <a:avLst/>
            </a:prstGeom>
            <a:solidFill>
              <a:srgbClr val="2EEA5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" name="Right Arrow 10">
              <a:extLst>
                <a:ext uri="{FF2B5EF4-FFF2-40B4-BE49-F238E27FC236}">
                  <a16:creationId xmlns:a16="http://schemas.microsoft.com/office/drawing/2014/main" id="{FF6E67DA-3DF6-486D-9104-4DA380ECC90A}"/>
                </a:ext>
              </a:extLst>
            </p:cNvPr>
            <p:cNvSpPr/>
            <p:nvPr/>
          </p:nvSpPr>
          <p:spPr>
            <a:xfrm>
              <a:off x="8415228" y="2603164"/>
              <a:ext cx="760640" cy="580572"/>
            </a:xfrm>
            <a:prstGeom prst="rightArrow">
              <a:avLst/>
            </a:prstGeom>
            <a:solidFill>
              <a:srgbClr val="2EEA5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1">
              <a:extLst>
                <a:ext uri="{FF2B5EF4-FFF2-40B4-BE49-F238E27FC236}">
                  <a16:creationId xmlns:a16="http://schemas.microsoft.com/office/drawing/2014/main" id="{F610FD56-23C6-40BC-B9E7-98039A15280A}"/>
                </a:ext>
              </a:extLst>
            </p:cNvPr>
            <p:cNvSpPr/>
            <p:nvPr/>
          </p:nvSpPr>
          <p:spPr>
            <a:xfrm>
              <a:off x="8996363" y="4424104"/>
              <a:ext cx="2438400" cy="1378857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 w="3175">
              <a:solidFill>
                <a:schemeClr val="tx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/>
                <a:t>Parish to engage with an approved contractor</a:t>
              </a:r>
            </a:p>
          </p:txBody>
        </p:sp>
        <p:sp>
          <p:nvSpPr>
            <p:cNvPr id="14" name="Right Arrow 12">
              <a:extLst>
                <a:ext uri="{FF2B5EF4-FFF2-40B4-BE49-F238E27FC236}">
                  <a16:creationId xmlns:a16="http://schemas.microsoft.com/office/drawing/2014/main" id="{F33DFF3F-AF95-4A21-8BF1-6B187774E05C}"/>
                </a:ext>
              </a:extLst>
            </p:cNvPr>
            <p:cNvSpPr/>
            <p:nvPr/>
          </p:nvSpPr>
          <p:spPr>
            <a:xfrm rot="5400000">
              <a:off x="9625143" y="3694673"/>
              <a:ext cx="1180840" cy="580572"/>
            </a:xfrm>
            <a:prstGeom prst="rightArrow">
              <a:avLst/>
            </a:prstGeom>
            <a:solidFill>
              <a:srgbClr val="2EEA5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5" name="Rounded Rectangle 13">
              <a:extLst>
                <a:ext uri="{FF2B5EF4-FFF2-40B4-BE49-F238E27FC236}">
                  <a16:creationId xmlns:a16="http://schemas.microsoft.com/office/drawing/2014/main" id="{CCDCBEA4-5809-44AC-BDB5-DBB3EAE5DBF6}"/>
                </a:ext>
              </a:extLst>
            </p:cNvPr>
            <p:cNvSpPr/>
            <p:nvPr/>
          </p:nvSpPr>
          <p:spPr>
            <a:xfrm>
              <a:off x="6134100" y="4424104"/>
              <a:ext cx="2438400" cy="1378857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 w="3175">
              <a:solidFill>
                <a:schemeClr val="tx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/>
                <a:t>Install the Sign</a:t>
              </a:r>
            </a:p>
          </p:txBody>
        </p:sp>
        <p:sp>
          <p:nvSpPr>
            <p:cNvPr id="16" name="Right Arrow 14">
              <a:extLst>
                <a:ext uri="{FF2B5EF4-FFF2-40B4-BE49-F238E27FC236}">
                  <a16:creationId xmlns:a16="http://schemas.microsoft.com/office/drawing/2014/main" id="{5B03D786-83BE-4065-89A8-BEFC5E740CBF}"/>
                </a:ext>
              </a:extLst>
            </p:cNvPr>
            <p:cNvSpPr/>
            <p:nvPr/>
          </p:nvSpPr>
          <p:spPr>
            <a:xfrm rot="10800000">
              <a:off x="8415228" y="4823246"/>
              <a:ext cx="760640" cy="580572"/>
            </a:xfrm>
            <a:prstGeom prst="rightArrow">
              <a:avLst/>
            </a:prstGeom>
            <a:solidFill>
              <a:srgbClr val="2EEA5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C8F14EFB-5779-40F4-A589-4BC52A88A8B4}"/>
                </a:ext>
              </a:extLst>
            </p:cNvPr>
            <p:cNvSpPr/>
            <p:nvPr/>
          </p:nvSpPr>
          <p:spPr>
            <a:xfrm>
              <a:off x="3105084" y="4783894"/>
              <a:ext cx="2438400" cy="659275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 w="3175">
              <a:solidFill>
                <a:schemeClr val="tx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b="1" dirty="0">
                  <a:solidFill>
                    <a:schemeClr val="bg1"/>
                  </a:solidFill>
                </a:rPr>
                <a:t>Tell us it is complete</a:t>
              </a:r>
            </a:p>
          </p:txBody>
        </p:sp>
        <p:sp>
          <p:nvSpPr>
            <p:cNvPr id="18" name="Right Arrow 17">
              <a:extLst>
                <a:ext uri="{FF2B5EF4-FFF2-40B4-BE49-F238E27FC236}">
                  <a16:creationId xmlns:a16="http://schemas.microsoft.com/office/drawing/2014/main" id="{2ADFED17-C6CD-4338-BCA2-35F9385608FE}"/>
                </a:ext>
              </a:extLst>
            </p:cNvPr>
            <p:cNvSpPr/>
            <p:nvPr/>
          </p:nvSpPr>
          <p:spPr>
            <a:xfrm rot="10800000">
              <a:off x="5547407" y="4823247"/>
              <a:ext cx="760640" cy="580572"/>
            </a:xfrm>
            <a:prstGeom prst="rightArrow">
              <a:avLst/>
            </a:prstGeom>
            <a:solidFill>
              <a:srgbClr val="2EEA5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8196244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5A2099E-9B48-456D-A47A-309862177057}"/>
              </a:ext>
            </a:extLst>
          </p:cNvPr>
          <p:cNvSpPr txBox="1"/>
          <p:nvPr/>
        </p:nvSpPr>
        <p:spPr>
          <a:xfrm>
            <a:off x="786810" y="1679945"/>
            <a:ext cx="10154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LHP Website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3656D7-AA56-4212-B35B-590C7D85DCDC}"/>
              </a:ext>
            </a:extLst>
          </p:cNvPr>
          <p:cNvSpPr/>
          <p:nvPr/>
        </p:nvSpPr>
        <p:spPr>
          <a:xfrm>
            <a:off x="7260090" y="2351828"/>
            <a:ext cx="360169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Other Information Available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Terms of Reference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Member’s Guides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Schemes Lists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Meeting dates and 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Panel Members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Request an LHP scheme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Highway Rangers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89302C-800B-4130-A4DE-DDEE48E7B055}"/>
              </a:ext>
            </a:extLst>
          </p:cNvPr>
          <p:cNvSpPr/>
          <p:nvPr/>
        </p:nvSpPr>
        <p:spPr>
          <a:xfrm>
            <a:off x="786810" y="2351828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Access the website: 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https://www.essexhighways.org/highway-schemes-and-developments/local-highway-panels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4610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4106</TotalTime>
  <Words>543</Words>
  <Application>Microsoft Office PowerPoint</Application>
  <PresentationFormat>Widescreen</PresentationFormat>
  <Paragraphs>69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Local Highways Panel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McKay</dc:creator>
  <cp:lastModifiedBy>Toshiba</cp:lastModifiedBy>
  <cp:revision>53</cp:revision>
  <dcterms:created xsi:type="dcterms:W3CDTF">2020-09-11T10:14:10Z</dcterms:created>
  <dcterms:modified xsi:type="dcterms:W3CDTF">2021-12-08T13:53:26Z</dcterms:modified>
</cp:coreProperties>
</file>